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331" r:id="rId4"/>
    <p:sldId id="319" r:id="rId5"/>
    <p:sldId id="332" r:id="rId6"/>
    <p:sldId id="333" r:id="rId7"/>
    <p:sldId id="329" r:id="rId8"/>
  </p:sldIdLst>
  <p:sldSz cx="9906000" cy="6858000" type="A4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107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D347A-4B37-49F8-B614-60F064E84C13}" type="datetimeFigureOut">
              <a:rPr lang="en-AU" smtClean="0"/>
              <a:t>30/03/2015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3E38-2B50-48FC-B02E-7899450A6B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03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52800" y="4648200"/>
            <a:ext cx="65532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" y="0"/>
            <a:ext cx="9905868" cy="4670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990600"/>
            <a:ext cx="5429250" cy="137159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HelvLight" pitchFamily="2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5029200"/>
            <a:ext cx="2057400" cy="365125"/>
          </a:xfrm>
        </p:spPr>
        <p:txBody>
          <a:bodyPr/>
          <a:lstStyle>
            <a:lvl1pPr>
              <a:defRPr sz="1000">
                <a:latin typeface="HelvLight" pitchFamily="2" charset="0"/>
              </a:defRPr>
            </a:lvl1pPr>
          </a:lstStyle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182" y="4672582"/>
            <a:ext cx="1118618" cy="1118618"/>
          </a:xfrm>
          <a:prstGeom prst="rect">
            <a:avLst/>
          </a:prstGeom>
        </p:spPr>
      </p:pic>
      <p:pic>
        <p:nvPicPr>
          <p:cNvPr id="9" name="Picture 8" descr="typograph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86200" y="5105400"/>
            <a:ext cx="3392431" cy="29870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 userDrawn="1"/>
        </p:nvCxnSpPr>
        <p:spPr>
          <a:xfrm>
            <a:off x="3276600" y="2514600"/>
            <a:ext cx="76200" cy="21336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276600" y="2487709"/>
            <a:ext cx="6629400" cy="268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477000" y="5867400"/>
            <a:ext cx="3429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191500" cy="457200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8618" cy="111861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 userDrawn="1"/>
        </p:nvCxnSpPr>
        <p:spPr>
          <a:xfrm>
            <a:off x="6477000" y="1752600"/>
            <a:ext cx="0" cy="41148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752600"/>
            <a:ext cx="647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ypograph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3569" y="6559295"/>
            <a:ext cx="3392431" cy="29870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5486400" y="5867400"/>
            <a:ext cx="9906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495800" y="5867400"/>
            <a:ext cx="990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1676400"/>
            <a:ext cx="2971800" cy="1371600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buNone/>
              <a:defRPr sz="2800"/>
            </a:lvl2pPr>
          </a:lstStyle>
          <a:p>
            <a:pPr lvl="0"/>
            <a:r>
              <a:rPr lang="en-US" sz="2800" dirty="0" smtClean="0">
                <a:latin typeface="HelvLight" pitchFamily="2" charset="0"/>
              </a:rPr>
              <a:t>Section Heading Extending</a:t>
            </a:r>
            <a:r>
              <a:rPr lang="en-US" sz="2800" baseline="0" dirty="0" smtClean="0">
                <a:latin typeface="HelvLight" pitchFamily="2" charset="0"/>
              </a:rPr>
              <a:t> over 3 Lines</a:t>
            </a:r>
            <a:endParaRPr lang="en-US" sz="2800" dirty="0">
              <a:latin typeface="HelvLight" pitchFamily="2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 hasCustomPrompt="1"/>
          </p:nvPr>
        </p:nvSpPr>
        <p:spPr>
          <a:xfrm>
            <a:off x="228600" y="1295400"/>
            <a:ext cx="9296400" cy="381000"/>
          </a:xfrm>
        </p:spPr>
        <p:txBody>
          <a:bodyPr>
            <a:normAutofit/>
          </a:bodyPr>
          <a:lstStyle>
            <a:lvl1pPr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Single line of text – brief explanation of the contents of the page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6705600" y="3048000"/>
            <a:ext cx="2971800" cy="2743200"/>
          </a:xfrm>
        </p:spPr>
        <p:txBody>
          <a:bodyPr wrap="square">
            <a:noAutofit/>
          </a:bodyPr>
          <a:lstStyle>
            <a:lvl1pPr marL="0" indent="0" algn="l">
              <a:buFont typeface="Arial" pitchFamily="34" charset="0"/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en-US" dirty="0" smtClean="0"/>
              <a:t>Main paragraph copy.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Sed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perspiciatis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unde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omnis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iste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natus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error sit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voluptatem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accusantium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doloremque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laudantium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totam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aperiam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eaque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ipsa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quae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ab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illo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inventore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veritatis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et quasi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architecto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beatae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vitae dicta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sunt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explicabo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Nemo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enim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ipsam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voluptatem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quia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voluptas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sit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aspernatur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aut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odit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aut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fugit,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sed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quia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consequuntur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magni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dolores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eos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qui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ratione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voluptatem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sequi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nesciunt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Neque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porro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quisquam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est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qui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dolorem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ipsum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quia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dolor sit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amet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consectetur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adipisci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velit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sed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quia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non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numquam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eius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modi</a:t>
            </a:r>
            <a:endParaRPr lang="en-US" dirty="0" smtClean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 hasCustomPrompt="1"/>
          </p:nvPr>
        </p:nvSpPr>
        <p:spPr>
          <a:xfrm>
            <a:off x="533400" y="2362200"/>
            <a:ext cx="2590800" cy="3124200"/>
          </a:xfrm>
        </p:spPr>
        <p:txBody>
          <a:bodyPr/>
          <a:lstStyle>
            <a:lvl1pPr marL="0" indent="0">
              <a:buNone/>
              <a:defRPr sz="2800">
                <a:latin typeface="HelvLight" pitchFamily="2" charset="0"/>
              </a:defRPr>
            </a:lvl1pPr>
          </a:lstStyle>
          <a:p>
            <a:pPr lvl="0"/>
            <a:r>
              <a:rPr lang="en-US" dirty="0" smtClean="0"/>
              <a:t>Picture or text can be added here</a:t>
            </a:r>
          </a:p>
          <a:p>
            <a:pPr lvl="0"/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Sed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perspiciatis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unde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omnis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iste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natus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error sit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voluptatem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accusantium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doloremque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laudantium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totam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aperiam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eaque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ipsa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quae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ab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illo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inventore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veritatis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et quasi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architecto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beatae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vitae dicta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sunt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explicabo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27" name="Content Placeholder 25"/>
          <p:cNvSpPr>
            <a:spLocks noGrp="1"/>
          </p:cNvSpPr>
          <p:nvPr>
            <p:ph sz="quarter" idx="14" hasCustomPrompt="1"/>
          </p:nvPr>
        </p:nvSpPr>
        <p:spPr>
          <a:xfrm>
            <a:off x="3200400" y="2362200"/>
            <a:ext cx="2667000" cy="3124200"/>
          </a:xfrm>
        </p:spPr>
        <p:txBody>
          <a:bodyPr/>
          <a:lstStyle>
            <a:lvl1pPr marL="0" indent="0">
              <a:buNone/>
              <a:defRPr sz="2800">
                <a:latin typeface="HelvLight" pitchFamily="2" charset="0"/>
              </a:defRPr>
            </a:lvl1pPr>
          </a:lstStyle>
          <a:p>
            <a:pPr lvl="0"/>
            <a:r>
              <a:rPr lang="en-US" dirty="0" smtClean="0"/>
              <a:t>Picture or text can be added here</a:t>
            </a:r>
          </a:p>
          <a:p>
            <a:pPr lvl="0"/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Sed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perspiciatis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unde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omnis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iste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natus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error sit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voluptatem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accusantium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doloremque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laudantium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totam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aperiam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eaque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ipsa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quae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ab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illo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inventore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veritatis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et quasi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architecto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beatae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vitae dicta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sunt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i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explicabo</a:t>
            </a:r>
            <a:r>
              <a:rPr lang="en-US" sz="11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AF25-8439-4608-966C-E316567B5B6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AAD1-79E4-466B-9145-3D30C89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Ligh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afirmapitlids.com/" TargetMode="External"/><Relationship Id="rId2" Type="http://schemas.openxmlformats.org/officeDocument/2006/relationships/hyperlink" Target="mailto:info@terrafirmapitlid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E400 E Class In Road Installations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8534400" cy="457200"/>
          </a:xfrm>
        </p:spPr>
        <p:txBody>
          <a:bodyPr/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Andersons Rd Underpass, Sunshine Victoria- Regional Rail Link Project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9369" y="1735868"/>
            <a:ext cx="2971800" cy="457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Overview: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Client: THIESS RRL </a:t>
            </a:r>
            <a:r>
              <a:rPr lang="en-US" sz="1800" b="1" dirty="0" err="1" smtClean="0"/>
              <a:t>Footscray</a:t>
            </a:r>
            <a:r>
              <a:rPr lang="en-US" sz="1800" b="1" dirty="0" smtClean="0"/>
              <a:t> – Deer Park/ VicRoads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477000" y="2193068"/>
            <a:ext cx="3352800" cy="3598132"/>
          </a:xfrm>
        </p:spPr>
        <p:txBody>
          <a:bodyPr/>
          <a:lstStyle/>
          <a:p>
            <a:pPr algn="r"/>
            <a:r>
              <a:rPr lang="en-US" b="1" dirty="0" smtClean="0"/>
              <a:t>Project:</a:t>
            </a:r>
          </a:p>
          <a:p>
            <a:pPr algn="r"/>
            <a:r>
              <a:rPr lang="en-AU" dirty="0" smtClean="0"/>
              <a:t>Andersons Rd Underpass, Stormwater Detention System – Assess Covers</a:t>
            </a:r>
          </a:p>
          <a:p>
            <a:pPr algn="r"/>
            <a:r>
              <a:rPr lang="en-AU" b="1" dirty="0" smtClean="0"/>
              <a:t>Problem:</a:t>
            </a:r>
          </a:p>
          <a:p>
            <a:pPr algn="r"/>
            <a:r>
              <a:rPr lang="en-AU" dirty="0" smtClean="0"/>
              <a:t>Routine 6 monthly inspections of system. High traffic area requiring lane closures during inspection &amp; maintenance activities.</a:t>
            </a:r>
          </a:p>
          <a:p>
            <a:pPr algn="r"/>
            <a:r>
              <a:rPr lang="en-AU" b="1" dirty="0" smtClean="0"/>
              <a:t>Need:</a:t>
            </a:r>
          </a:p>
          <a:p>
            <a:pPr algn="r"/>
            <a:r>
              <a:rPr lang="en-AU" dirty="0" smtClean="0"/>
              <a:t>Lightweight, easy to open, strong manhole covers.</a:t>
            </a:r>
          </a:p>
          <a:p>
            <a:pPr algn="r"/>
            <a:r>
              <a:rPr lang="en-AU" dirty="0" smtClean="0"/>
              <a:t>Must withstand heavy vehicle traffic. </a:t>
            </a:r>
          </a:p>
          <a:p>
            <a:pPr algn="r"/>
            <a:r>
              <a:rPr lang="en-AU" b="1" dirty="0" smtClean="0"/>
              <a:t>Solution: </a:t>
            </a:r>
          </a:p>
          <a:p>
            <a:pPr algn="r"/>
            <a:r>
              <a:rPr lang="en-AU" b="1" dirty="0" smtClean="0">
                <a:solidFill>
                  <a:srgbClr val="FF0000"/>
                </a:solidFill>
              </a:rPr>
              <a:t>Terra Firma E400 ER-60</a:t>
            </a:r>
            <a:r>
              <a:rPr lang="en-AU" dirty="0"/>
              <a:t> </a:t>
            </a:r>
            <a:r>
              <a:rPr lang="en-AU" dirty="0" smtClean="0"/>
              <a:t>composite frame &amp; cover</a:t>
            </a:r>
          </a:p>
          <a:p>
            <a:pPr algn="r"/>
            <a:r>
              <a:rPr lang="en-AU" dirty="0" smtClean="0"/>
              <a:t>Cover weight 28kg</a:t>
            </a:r>
          </a:p>
          <a:p>
            <a:pPr algn="r"/>
            <a:r>
              <a:rPr lang="en-AU" dirty="0" smtClean="0"/>
              <a:t>NATA tested to AS3996 Class E (400kN).</a:t>
            </a:r>
          </a:p>
          <a:p>
            <a:pPr algn="r"/>
            <a:r>
              <a:rPr lang="en-AU" dirty="0" smtClean="0"/>
              <a:t>Can </a:t>
            </a:r>
            <a:r>
              <a:rPr lang="en-AU" dirty="0"/>
              <a:t>be opened in seconds with specialised seal breaker / lifter.</a:t>
            </a:r>
            <a:endParaRPr lang="en-AU" dirty="0" smtClean="0"/>
          </a:p>
          <a:p>
            <a:pPr algn="r"/>
            <a:endParaRPr lang="en-AU" dirty="0"/>
          </a:p>
          <a:p>
            <a:r>
              <a:rPr lang="en-AU" u="sng" dirty="0"/>
              <a:t/>
            </a:r>
            <a:br>
              <a:rPr lang="en-AU" u="sng" dirty="0"/>
            </a:br>
            <a:endParaRPr lang="en-AU" dirty="0"/>
          </a:p>
          <a:p>
            <a:r>
              <a:rPr lang="en-AU" dirty="0" smtClean="0"/>
              <a:t>,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93068"/>
            <a:ext cx="2590800" cy="172157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065" y="4430394"/>
            <a:ext cx="2492130" cy="165600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6919" y="2699360"/>
            <a:ext cx="4664931" cy="30998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79001" y="57150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9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8534400" cy="457200"/>
          </a:xfrm>
        </p:spPr>
        <p:txBody>
          <a:bodyPr/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Kings Rd Salisbury- South Australia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05600" y="1676400"/>
            <a:ext cx="2971800" cy="457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Overview: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Client: Southside Hire Pty Ltd/ SA Water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477000" y="2051222"/>
            <a:ext cx="3429000" cy="3739978"/>
          </a:xfrm>
        </p:spPr>
        <p:txBody>
          <a:bodyPr/>
          <a:lstStyle/>
          <a:p>
            <a:pPr algn="r"/>
            <a:r>
              <a:rPr lang="en-US" b="1" dirty="0" smtClean="0"/>
              <a:t>Project:</a:t>
            </a:r>
          </a:p>
          <a:p>
            <a:pPr algn="r"/>
            <a:r>
              <a:rPr lang="en-AU" dirty="0" smtClean="0"/>
              <a:t>Sewerage Manhole Cover Replacement -Kings Rd Salisbury SA</a:t>
            </a:r>
          </a:p>
          <a:p>
            <a:pPr algn="r"/>
            <a:r>
              <a:rPr lang="en-AU" b="1" dirty="0" smtClean="0"/>
              <a:t>Problem:</a:t>
            </a:r>
          </a:p>
          <a:p>
            <a:pPr algn="r"/>
            <a:r>
              <a:rPr lang="en-AU" dirty="0" smtClean="0"/>
              <a:t>Existing ductile iron cover sitting low in frame.</a:t>
            </a:r>
          </a:p>
          <a:p>
            <a:pPr algn="r"/>
            <a:r>
              <a:rPr lang="en-AU" dirty="0" smtClean="0"/>
              <a:t>Rattling of cover in frame &amp; signs of surrounding structure failure.</a:t>
            </a:r>
          </a:p>
          <a:p>
            <a:pPr algn="r"/>
            <a:r>
              <a:rPr lang="en-AU" b="1" dirty="0" smtClean="0"/>
              <a:t>Need:</a:t>
            </a:r>
          </a:p>
          <a:p>
            <a:pPr algn="r"/>
            <a:r>
              <a:rPr lang="en-AU" dirty="0" smtClean="0"/>
              <a:t>Gas tight/ water tight, lightweight, easy to inspect, strong pit lids</a:t>
            </a:r>
          </a:p>
          <a:p>
            <a:pPr algn="r"/>
            <a:r>
              <a:rPr lang="en-AU" dirty="0"/>
              <a:t>Must withstand heavy vehicle traffic </a:t>
            </a:r>
            <a:endParaRPr lang="en-AU" dirty="0" smtClean="0"/>
          </a:p>
          <a:p>
            <a:pPr algn="r"/>
            <a:r>
              <a:rPr lang="en-AU" b="1" dirty="0" smtClean="0"/>
              <a:t>Solution: </a:t>
            </a:r>
          </a:p>
          <a:p>
            <a:pPr algn="r"/>
            <a:r>
              <a:rPr lang="en-AU" b="1" dirty="0">
                <a:solidFill>
                  <a:srgbClr val="FF0000"/>
                </a:solidFill>
              </a:rPr>
              <a:t>Terra Firma E400 ER-60</a:t>
            </a:r>
            <a:r>
              <a:rPr lang="en-AU" dirty="0"/>
              <a:t> composite frame &amp; cover</a:t>
            </a:r>
          </a:p>
          <a:p>
            <a:pPr algn="r"/>
            <a:r>
              <a:rPr lang="en-AU" dirty="0" smtClean="0"/>
              <a:t>Gas tight/ water tight seal. Cover </a:t>
            </a:r>
            <a:r>
              <a:rPr lang="en-AU" dirty="0"/>
              <a:t>weight 28kg</a:t>
            </a:r>
          </a:p>
          <a:p>
            <a:pPr algn="r"/>
            <a:r>
              <a:rPr lang="en-AU" dirty="0"/>
              <a:t>NATA tested to AS3996 Class E (400kN</a:t>
            </a:r>
            <a:r>
              <a:rPr lang="en-AU" dirty="0" smtClean="0"/>
              <a:t>).</a:t>
            </a:r>
          </a:p>
          <a:p>
            <a:pPr algn="r"/>
            <a:r>
              <a:rPr lang="en-AU" dirty="0" smtClean="0"/>
              <a:t>Composite fibreglass materials suitable for aggressive H2S environments.</a:t>
            </a:r>
            <a:endParaRPr lang="en-AU" dirty="0"/>
          </a:p>
          <a:p>
            <a:pPr algn="r"/>
            <a:r>
              <a:rPr lang="en-AU" dirty="0"/>
              <a:t>Can be opened in seconds with specialised seal breaker / lifter.</a:t>
            </a:r>
            <a:endParaRPr lang="en-AU" dirty="0" smtClean="0"/>
          </a:p>
          <a:p>
            <a:pPr algn="r"/>
            <a:endParaRPr lang="en-AU" dirty="0"/>
          </a:p>
          <a:p>
            <a:r>
              <a:rPr lang="en-AU" u="sng" dirty="0"/>
              <a:t/>
            </a:r>
            <a:br>
              <a:rPr lang="en-AU" u="sng" dirty="0"/>
            </a:br>
            <a:endParaRPr lang="en-AU" dirty="0"/>
          </a:p>
          <a:p>
            <a:r>
              <a:rPr lang="en-AU" dirty="0" smtClean="0"/>
              <a:t>,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4" y="4447451"/>
            <a:ext cx="2539000" cy="1896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646" r="24176" b="-646"/>
          <a:stretch/>
        </p:blipFill>
        <p:spPr>
          <a:xfrm rot="5400000">
            <a:off x="3509281" y="4280672"/>
            <a:ext cx="1906711" cy="221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4751" r="13158"/>
          <a:stretch/>
        </p:blipFill>
        <p:spPr>
          <a:xfrm>
            <a:off x="280399" y="1942713"/>
            <a:ext cx="2492941" cy="2172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8" b="1"/>
          <a:stretch/>
        </p:blipFill>
        <p:spPr>
          <a:xfrm>
            <a:off x="3352800" y="1944772"/>
            <a:ext cx="2219676" cy="22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11" y="685800"/>
            <a:ext cx="8191500" cy="457200"/>
          </a:xfrm>
        </p:spPr>
        <p:txBody>
          <a:bodyPr/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Victoria St, Unley Park – Adelaide, South Australia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05600" y="1269657"/>
            <a:ext cx="2971800" cy="457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Overview: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Client: </a:t>
            </a:r>
            <a:r>
              <a:rPr lang="en-US" sz="1800" b="1" dirty="0"/>
              <a:t>Southside Hire Pty Ltd/ SA Water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629400" y="1638968"/>
            <a:ext cx="2971800" cy="4216743"/>
          </a:xfrm>
        </p:spPr>
        <p:txBody>
          <a:bodyPr/>
          <a:lstStyle/>
          <a:p>
            <a:pPr algn="r"/>
            <a:r>
              <a:rPr lang="en-US" b="1" dirty="0" smtClean="0"/>
              <a:t>Project:</a:t>
            </a:r>
          </a:p>
          <a:p>
            <a:pPr algn="r"/>
            <a:r>
              <a:rPr lang="en-AU" dirty="0"/>
              <a:t>Sewerage Manhole Cover Replacement </a:t>
            </a:r>
            <a:r>
              <a:rPr lang="en-AU" dirty="0" smtClean="0"/>
              <a:t>–Victoria St, Unley, SA</a:t>
            </a:r>
            <a:endParaRPr lang="en-AU" dirty="0"/>
          </a:p>
          <a:p>
            <a:pPr algn="r"/>
            <a:r>
              <a:rPr lang="en-AU" b="1" dirty="0" smtClean="0"/>
              <a:t>Problem:</a:t>
            </a:r>
          </a:p>
          <a:p>
            <a:pPr algn="r"/>
            <a:r>
              <a:rPr lang="en-AU" dirty="0"/>
              <a:t>Existing ductile iron cover sitting low in frame.</a:t>
            </a:r>
          </a:p>
          <a:p>
            <a:pPr algn="r"/>
            <a:r>
              <a:rPr lang="en-AU" dirty="0"/>
              <a:t>Rattling of cover in frame &amp; signs of surrounding structure failure.</a:t>
            </a:r>
          </a:p>
          <a:p>
            <a:pPr algn="r"/>
            <a:r>
              <a:rPr lang="en-AU" b="1" dirty="0"/>
              <a:t>Need:</a:t>
            </a:r>
          </a:p>
          <a:p>
            <a:pPr algn="r"/>
            <a:r>
              <a:rPr lang="en-AU" dirty="0"/>
              <a:t>Gas tight/ water tight, lightweight, easy to inspect, strong pit lids</a:t>
            </a:r>
          </a:p>
          <a:p>
            <a:pPr algn="r"/>
            <a:r>
              <a:rPr lang="en-AU" dirty="0"/>
              <a:t>Must withstand heavy vehicle traffic </a:t>
            </a:r>
          </a:p>
          <a:p>
            <a:pPr algn="r"/>
            <a:r>
              <a:rPr lang="en-AU" b="1" dirty="0"/>
              <a:t>Solution: </a:t>
            </a:r>
          </a:p>
          <a:p>
            <a:pPr algn="r"/>
            <a:r>
              <a:rPr lang="en-AU" b="1" dirty="0">
                <a:solidFill>
                  <a:srgbClr val="FF0000"/>
                </a:solidFill>
              </a:rPr>
              <a:t>Terra Firma E400 ER-60</a:t>
            </a:r>
            <a:r>
              <a:rPr lang="en-AU" dirty="0"/>
              <a:t> composite frame &amp; </a:t>
            </a:r>
            <a:r>
              <a:rPr lang="en-AU" dirty="0" smtClean="0"/>
              <a:t>cover - with precast concrete surround.</a:t>
            </a:r>
          </a:p>
          <a:p>
            <a:pPr algn="r"/>
            <a:r>
              <a:rPr lang="en-AU" dirty="0" smtClean="0"/>
              <a:t>Gas </a:t>
            </a:r>
            <a:r>
              <a:rPr lang="en-AU" dirty="0"/>
              <a:t>tight/ water tight seal. Cover weight 28kg</a:t>
            </a:r>
          </a:p>
          <a:p>
            <a:pPr algn="r"/>
            <a:r>
              <a:rPr lang="en-AU" dirty="0"/>
              <a:t>NATA tested to AS3996 Class E (400kN).</a:t>
            </a:r>
          </a:p>
          <a:p>
            <a:pPr algn="r"/>
            <a:r>
              <a:rPr lang="en-AU" dirty="0"/>
              <a:t>Composite fibreglass materials suitable for aggressive H2S environments.</a:t>
            </a:r>
          </a:p>
          <a:p>
            <a:pPr algn="r"/>
            <a:r>
              <a:rPr lang="en-AU" dirty="0"/>
              <a:t>Can be opened in seconds with specialised seal breaker / lifter.</a:t>
            </a:r>
          </a:p>
          <a:p>
            <a:pPr algn="r"/>
            <a:endParaRPr lang="en-AU" dirty="0"/>
          </a:p>
          <a:p>
            <a:pPr algn="r"/>
            <a:endParaRPr lang="en-AU" dirty="0" smtClean="0"/>
          </a:p>
          <a:p>
            <a:pPr algn="r"/>
            <a:r>
              <a:rPr lang="en-AU" dirty="0"/>
              <a:t> </a:t>
            </a:r>
          </a:p>
          <a:p>
            <a:r>
              <a:rPr lang="en-AU" u="sng" dirty="0"/>
              <a:t/>
            </a:r>
            <a:br>
              <a:rPr lang="en-AU" u="sng" dirty="0"/>
            </a:br>
            <a:endParaRPr lang="en-AU" dirty="0"/>
          </a:p>
          <a:p>
            <a:r>
              <a:rPr lang="en-AU" dirty="0" smtClean="0"/>
              <a:t>,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t="16938" r="21166" b="4888"/>
          <a:stretch/>
        </p:blipFill>
        <p:spPr>
          <a:xfrm rot="5400000">
            <a:off x="579165" y="4433141"/>
            <a:ext cx="2286000" cy="21336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/>
          <a:stretch/>
        </p:blipFill>
        <p:spPr>
          <a:xfrm rot="5400000">
            <a:off x="613059" y="1958134"/>
            <a:ext cx="2218211" cy="216960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3078" y="2416533"/>
            <a:ext cx="3856917" cy="28807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1" r="4536" b="14474"/>
          <a:stretch/>
        </p:blipFill>
        <p:spPr>
          <a:xfrm rot="5400000">
            <a:off x="3965240" y="4356501"/>
            <a:ext cx="1812594" cy="28807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4459" y="3797369"/>
            <a:ext cx="6096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51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11" y="685800"/>
            <a:ext cx="8191500" cy="457200"/>
          </a:xfrm>
        </p:spPr>
        <p:txBody>
          <a:bodyPr/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Princes Freeway, Montague St On-Ramp, Victoria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5724" y="1329207"/>
            <a:ext cx="2971800" cy="457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Overview: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Client: VicRoads, Victoria, Australia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477000" y="1676400"/>
            <a:ext cx="3352800" cy="4114800"/>
          </a:xfrm>
        </p:spPr>
        <p:txBody>
          <a:bodyPr/>
          <a:lstStyle/>
          <a:p>
            <a:pPr algn="r"/>
            <a:r>
              <a:rPr lang="en-US" b="1" dirty="0" smtClean="0"/>
              <a:t>Project:</a:t>
            </a:r>
          </a:p>
          <a:p>
            <a:pPr algn="r"/>
            <a:r>
              <a:rPr lang="en-AU" dirty="0" smtClean="0"/>
              <a:t>Montague St/ </a:t>
            </a:r>
            <a:r>
              <a:rPr lang="en-AU" dirty="0" err="1" smtClean="0"/>
              <a:t>Bolte</a:t>
            </a:r>
            <a:r>
              <a:rPr lang="en-AU" dirty="0" smtClean="0"/>
              <a:t> Bridge On Ramp (West Bound)</a:t>
            </a:r>
          </a:p>
          <a:p>
            <a:pPr algn="r"/>
            <a:r>
              <a:rPr lang="en-AU" b="1" dirty="0" smtClean="0"/>
              <a:t>Problem:</a:t>
            </a:r>
          </a:p>
          <a:p>
            <a:pPr algn="r"/>
            <a:r>
              <a:rPr lang="en-AU" dirty="0" smtClean="0"/>
              <a:t>Rapid failure of ductile iron/concrete infill pit lids. Potential for dangerous concrete projectiles as covers deteriorate.</a:t>
            </a:r>
          </a:p>
          <a:p>
            <a:pPr algn="r"/>
            <a:r>
              <a:rPr lang="en-AU" dirty="0" smtClean="0"/>
              <a:t> </a:t>
            </a:r>
            <a:r>
              <a:rPr lang="en-AU" dirty="0"/>
              <a:t>Expensive maintenance costs </a:t>
            </a:r>
            <a:r>
              <a:rPr lang="en-AU" dirty="0" smtClean="0"/>
              <a:t>- </a:t>
            </a:r>
            <a:r>
              <a:rPr lang="en-AU" dirty="0" smtClean="0"/>
              <a:t>requiring </a:t>
            </a:r>
            <a:r>
              <a:rPr lang="en-AU" dirty="0"/>
              <a:t>lane closures &amp; traffic </a:t>
            </a:r>
            <a:r>
              <a:rPr lang="en-AU" dirty="0" smtClean="0"/>
              <a:t>management,</a:t>
            </a:r>
            <a:endParaRPr lang="en-AU" dirty="0"/>
          </a:p>
          <a:p>
            <a:pPr algn="r"/>
            <a:r>
              <a:rPr lang="en-AU" dirty="0" smtClean="0"/>
              <a:t>&amp; </a:t>
            </a:r>
            <a:r>
              <a:rPr lang="en-AU" dirty="0"/>
              <a:t>OH&amp;S risks associated with heavy </a:t>
            </a:r>
            <a:r>
              <a:rPr lang="en-AU" dirty="0" smtClean="0"/>
              <a:t>ductile iron/ concrete infill </a:t>
            </a:r>
            <a:r>
              <a:rPr lang="en-AU" dirty="0"/>
              <a:t>lids</a:t>
            </a:r>
            <a:r>
              <a:rPr lang="en-AU" dirty="0" smtClean="0"/>
              <a:t>.</a:t>
            </a:r>
          </a:p>
          <a:p>
            <a:pPr algn="r"/>
            <a:r>
              <a:rPr lang="en-AU" b="1" dirty="0" smtClean="0"/>
              <a:t>Need</a:t>
            </a:r>
            <a:r>
              <a:rPr lang="en-AU" b="1" dirty="0"/>
              <a:t>:</a:t>
            </a:r>
          </a:p>
          <a:p>
            <a:pPr algn="r"/>
            <a:r>
              <a:rPr lang="en-AU" dirty="0" smtClean="0"/>
              <a:t>Strong &amp; durable (able to withstand heavy freeway traffic), light weight pit lids.</a:t>
            </a:r>
          </a:p>
          <a:p>
            <a:pPr algn="r"/>
            <a:r>
              <a:rPr lang="en-AU" dirty="0" smtClean="0"/>
              <a:t>Ease-of-access, addresses OH&amp;S considerations. </a:t>
            </a:r>
            <a:endParaRPr lang="en-AU" dirty="0"/>
          </a:p>
          <a:p>
            <a:pPr algn="r"/>
            <a:r>
              <a:rPr lang="en-AU" b="1" dirty="0"/>
              <a:t>Solution: </a:t>
            </a:r>
          </a:p>
          <a:p>
            <a:pPr algn="r"/>
            <a:r>
              <a:rPr lang="en-AU" b="1" dirty="0" smtClean="0">
                <a:solidFill>
                  <a:srgbClr val="FF0000"/>
                </a:solidFill>
              </a:rPr>
              <a:t>Terra </a:t>
            </a:r>
            <a:r>
              <a:rPr lang="en-AU" b="1" dirty="0">
                <a:solidFill>
                  <a:srgbClr val="FF0000"/>
                </a:solidFill>
              </a:rPr>
              <a:t>Firma </a:t>
            </a:r>
            <a:r>
              <a:rPr lang="en-AU" b="1" dirty="0" smtClean="0">
                <a:solidFill>
                  <a:srgbClr val="FF0000"/>
                </a:solidFill>
              </a:rPr>
              <a:t>E400 ER-90</a:t>
            </a:r>
            <a:endParaRPr lang="en-AU" b="1" dirty="0">
              <a:solidFill>
                <a:srgbClr val="FF0000"/>
              </a:solidFill>
            </a:endParaRPr>
          </a:p>
          <a:p>
            <a:pPr algn="r"/>
            <a:r>
              <a:rPr lang="en-AU" dirty="0"/>
              <a:t>Cover weight 4</a:t>
            </a:r>
            <a:r>
              <a:rPr lang="en-AU" dirty="0" smtClean="0"/>
              <a:t>6kg</a:t>
            </a:r>
            <a:endParaRPr lang="en-AU" dirty="0"/>
          </a:p>
          <a:p>
            <a:pPr algn="r"/>
            <a:r>
              <a:rPr lang="en-AU" dirty="0"/>
              <a:t>NATA tested to AS3996 Class </a:t>
            </a:r>
            <a:r>
              <a:rPr lang="en-AU" dirty="0" smtClean="0"/>
              <a:t>E (400kN)</a:t>
            </a:r>
            <a:endParaRPr lang="en-AU" dirty="0"/>
          </a:p>
          <a:p>
            <a:pPr algn="r"/>
            <a:r>
              <a:rPr lang="en-AU" dirty="0" smtClean="0"/>
              <a:t>Secure &amp; lockable, and can be easily opened in seconds.</a:t>
            </a:r>
            <a:endParaRPr lang="en-AU" dirty="0"/>
          </a:p>
          <a:p>
            <a:pPr algn="r"/>
            <a:endParaRPr lang="en-AU" dirty="0"/>
          </a:p>
          <a:p>
            <a:pPr algn="r"/>
            <a:endParaRPr lang="en-AU" dirty="0" smtClean="0"/>
          </a:p>
          <a:p>
            <a:pPr algn="r"/>
            <a:r>
              <a:rPr lang="en-AU" dirty="0"/>
              <a:t> </a:t>
            </a:r>
          </a:p>
          <a:p>
            <a:r>
              <a:rPr lang="en-AU" u="sng" dirty="0"/>
              <a:t/>
            </a:r>
            <a:br>
              <a:rPr lang="en-AU" u="sng" dirty="0"/>
            </a:br>
            <a:endParaRPr lang="en-AU" dirty="0"/>
          </a:p>
          <a:p>
            <a:r>
              <a:rPr lang="en-AU" dirty="0" smtClean="0"/>
              <a:t>, 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1" t="15393" r="18383" b="11989"/>
          <a:stretch/>
        </p:blipFill>
        <p:spPr>
          <a:xfrm rot="5400000">
            <a:off x="45720" y="2410185"/>
            <a:ext cx="3657600" cy="32918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22861"/>
          <a:stretch/>
        </p:blipFill>
        <p:spPr>
          <a:xfrm>
            <a:off x="3685814" y="2227305"/>
            <a:ext cx="2605217" cy="23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11" y="685800"/>
            <a:ext cx="8191500" cy="457200"/>
          </a:xfrm>
        </p:spPr>
        <p:txBody>
          <a:bodyPr/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Princes Freeway, Montague St On-Ramp, Victoria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05600" y="1247104"/>
            <a:ext cx="2971800" cy="457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Photos: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Client: VicRoads, Victoria, Australia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705600" y="1752600"/>
            <a:ext cx="2971800" cy="4038600"/>
          </a:xfrm>
        </p:spPr>
        <p:txBody>
          <a:bodyPr/>
          <a:lstStyle/>
          <a:p>
            <a:r>
              <a:rPr lang="en-AU" dirty="0" smtClean="0"/>
              <a:t>, </a:t>
            </a:r>
            <a:endParaRPr lang="en-AU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r="18749" b="10460"/>
          <a:stretch/>
        </p:blipFill>
        <p:spPr>
          <a:xfrm rot="5400000">
            <a:off x="772995" y="1741605"/>
            <a:ext cx="4680552" cy="5159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8" r="26667" b="8348"/>
          <a:stretch/>
        </p:blipFill>
        <p:spPr>
          <a:xfrm rot="5400000">
            <a:off x="6410324" y="2466975"/>
            <a:ext cx="356235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5943600" cy="3124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AU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Terra Firma Industries</a:t>
            </a:r>
          </a:p>
          <a:p>
            <a:pPr algn="ctr">
              <a:lnSpc>
                <a:spcPct val="90000"/>
              </a:lnSpc>
            </a:pPr>
            <a:r>
              <a:rPr lang="en-AU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257 Holt Parade,</a:t>
            </a:r>
          </a:p>
          <a:p>
            <a:pPr algn="ctr">
              <a:lnSpc>
                <a:spcPct val="90000"/>
              </a:lnSpc>
            </a:pPr>
            <a:r>
              <a:rPr lang="en-AU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Thomastown VIC 3074</a:t>
            </a:r>
          </a:p>
          <a:p>
            <a:pPr algn="ctr">
              <a:lnSpc>
                <a:spcPct val="90000"/>
              </a:lnSpc>
            </a:pPr>
            <a:endParaRPr lang="en-AU" sz="2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AU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Phone: 03 9464 6169</a:t>
            </a:r>
          </a:p>
          <a:p>
            <a:pPr algn="ctr">
              <a:lnSpc>
                <a:spcPct val="90000"/>
              </a:lnSpc>
            </a:pPr>
            <a:r>
              <a:rPr lang="en-AU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Fax: 03 9464 0522</a:t>
            </a:r>
          </a:p>
          <a:p>
            <a:pPr algn="ctr">
              <a:lnSpc>
                <a:spcPct val="90000"/>
              </a:lnSpc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AU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AU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info@terrafirmapitlids.com</a:t>
            </a:r>
            <a:endParaRPr lang="en-AU" sz="2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AU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Web: </a:t>
            </a:r>
            <a:r>
              <a:rPr lang="en-AU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www.terrafirmapitlids.com</a:t>
            </a:r>
            <a:endParaRPr lang="en-AU" sz="2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10200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 Neue">
      <a:majorFont>
        <a:latin typeface="Helvetica Neue"/>
        <a:ea typeface=""/>
        <a:cs typeface=""/>
      </a:majorFont>
      <a:minorFont>
        <a:latin typeface="HelveNue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85761AC79C3489BFFF28FA211CBBF" ma:contentTypeVersion="11" ma:contentTypeDescription="Create a new document." ma:contentTypeScope="" ma:versionID="c0616160d3b9a388e82aa6593491b61a">
  <xsd:schema xmlns:xsd="http://www.w3.org/2001/XMLSchema" xmlns:xs="http://www.w3.org/2001/XMLSchema" xmlns:p="http://schemas.microsoft.com/office/2006/metadata/properties" xmlns:ns2="7df016a2-a0ba-438d-8350-faa750a866e5" targetNamespace="http://schemas.microsoft.com/office/2006/metadata/properties" ma:root="true" ma:fieldsID="e87f5029b20758e6e2a0940f5794c0a1" ns2:_="">
    <xsd:import namespace="7df016a2-a0ba-438d-8350-faa750a86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016a2-a0ba-438d-8350-faa750a866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0ADDD4-B615-4A89-A4FD-B82F6C83758E}"/>
</file>

<file path=customXml/itemProps2.xml><?xml version="1.0" encoding="utf-8"?>
<ds:datastoreItem xmlns:ds="http://schemas.openxmlformats.org/officeDocument/2006/customXml" ds:itemID="{648A5B95-C55A-406E-8F67-42FE8ED99D79}"/>
</file>

<file path=customXml/itemProps3.xml><?xml version="1.0" encoding="utf-8"?>
<ds:datastoreItem xmlns:ds="http://schemas.openxmlformats.org/officeDocument/2006/customXml" ds:itemID="{046CF626-37BD-479E-90C2-AE4AE838AB92}"/>
</file>

<file path=docProps/app.xml><?xml version="1.0" encoding="utf-8"?>
<Properties xmlns="http://schemas.openxmlformats.org/officeDocument/2006/extended-properties" xmlns:vt="http://schemas.openxmlformats.org/officeDocument/2006/docPropsVTypes">
  <TotalTime>6281</TotalTime>
  <Words>550</Words>
  <Application>Microsoft Office PowerPoint</Application>
  <PresentationFormat>A4 Paper (210x297 mm)</PresentationFormat>
  <Paragraphs>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HelveNueThin</vt:lpstr>
      <vt:lpstr>HelvLight</vt:lpstr>
      <vt:lpstr>Office Theme</vt:lpstr>
      <vt:lpstr>E400 E Class In Road Installations</vt:lpstr>
      <vt:lpstr>Andersons Rd Underpass, Sunshine Victoria- Regional Rail Link Project</vt:lpstr>
      <vt:lpstr>Kings Rd Salisbury- South Australia</vt:lpstr>
      <vt:lpstr>Victoria St, Unley Park – Adelaide, South Australia</vt:lpstr>
      <vt:lpstr>Princes Freeway, Montague St On-Ramp, Victoria</vt:lpstr>
      <vt:lpstr>Princes Freeway, Montague St On-Ramp, Victoria</vt:lpstr>
      <vt:lpstr>CONTACT DETAILS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jamie.paynter</dc:creator>
  <cp:lastModifiedBy>ANDREW</cp:lastModifiedBy>
  <cp:revision>143</cp:revision>
  <dcterms:created xsi:type="dcterms:W3CDTF">2014-09-15T03:52:45Z</dcterms:created>
  <dcterms:modified xsi:type="dcterms:W3CDTF">2015-03-30T04:54:36Z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0x01010055485761AC79C3489BFFF28FA211CBBF</vt:lpwstr>
  </property>
  <property fmtid="{D5CDD505-2E9C-101B-9397-08002B2CF9AE}" pid="3" name="Order">
    <vt:r8>123600</vt:r8>
  </property>
</Properties>
</file>